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1"/>
  </p:notesMasterIdLst>
  <p:handoutMasterIdLst>
    <p:handoutMasterId r:id="rId22"/>
  </p:handoutMasterIdLst>
  <p:sldIdLst>
    <p:sldId id="272" r:id="rId5"/>
    <p:sldId id="269" r:id="rId6"/>
    <p:sldId id="276" r:id="rId7"/>
    <p:sldId id="277" r:id="rId8"/>
    <p:sldId id="278" r:id="rId9"/>
    <p:sldId id="279" r:id="rId10"/>
    <p:sldId id="280" r:id="rId11"/>
    <p:sldId id="281" r:id="rId12"/>
    <p:sldId id="291" r:id="rId13"/>
    <p:sldId id="260" r:id="rId14"/>
    <p:sldId id="292" r:id="rId15"/>
    <p:sldId id="295" r:id="rId16"/>
    <p:sldId id="296" r:id="rId17"/>
    <p:sldId id="294" r:id="rId18"/>
    <p:sldId id="297" r:id="rId19"/>
    <p:sldId id="275" r:id="rId2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Gottberg" initials="HG" lastIdx="1" clrIdx="0">
    <p:extLst>
      <p:ext uri="{19B8F6BF-5375-455C-9EA6-DF929625EA0E}">
        <p15:presenceInfo xmlns:p15="http://schemas.microsoft.com/office/powerpoint/2012/main" userId="S-1-5-21-3244920796-1156724092-4190434840-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4906" autoAdjust="0"/>
  </p:normalViewPr>
  <p:slideViewPr>
    <p:cSldViewPr>
      <p:cViewPr varScale="1">
        <p:scale>
          <a:sx n="69" d="100"/>
          <a:sy n="69" d="100"/>
        </p:scale>
        <p:origin x="974" y="72"/>
      </p:cViewPr>
      <p:guideLst>
        <p:guide orient="horz" pos="3203"/>
        <p:guide orient="horz" pos="594"/>
        <p:guide orient="horz" pos="824"/>
        <p:guide orient="horz" pos="981"/>
        <p:guide pos="6608"/>
        <p:guide pos="10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377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2021-01-28</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2021-01-28</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a:t>
            </a:fld>
            <a:endParaRPr lang="sv-SE"/>
          </a:p>
        </p:txBody>
      </p:sp>
    </p:spTree>
    <p:extLst>
      <p:ext uri="{BB962C8B-B14F-4D97-AF65-F5344CB8AC3E}">
        <p14:creationId xmlns:p14="http://schemas.microsoft.com/office/powerpoint/2010/main" val="393268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utbildningen är att öka kompetensen hos chefer och skyddsombud och samtidigt inspirera till att arbeta med och utveckla den organisatoriska och sociala arbetsmiljön – löpande i vardagen.</a:t>
            </a:r>
          </a:p>
          <a:p>
            <a:r>
              <a:rPr lang="sv-SE" dirty="0"/>
              <a:t>Den genomförs under en halvdag i grupp i egen regi. </a:t>
            </a:r>
          </a:p>
          <a:p>
            <a:r>
              <a:rPr lang="sv-SE" dirty="0"/>
              <a:t>Den är utformad för att chefer och skyddsombud ska gå tillsammans. På så sätt gynnas samverkan och samarbete.</a:t>
            </a:r>
          </a:p>
        </p:txBody>
      </p:sp>
      <p:sp>
        <p:nvSpPr>
          <p:cNvPr id="4" name="Platshållare för bildnummer 3"/>
          <p:cNvSpPr>
            <a:spLocks noGrp="1"/>
          </p:cNvSpPr>
          <p:nvPr>
            <p:ph type="sldNum" sz="quarter" idx="5"/>
          </p:nvPr>
        </p:nvSpPr>
        <p:spPr/>
        <p:txBody>
          <a:bodyPr/>
          <a:lstStyle/>
          <a:p>
            <a:fld id="{E71B5D58-1387-4385-A7F0-FA6862C94009}" type="slidenum">
              <a:rPr lang="sv-SE" smtClean="0"/>
              <a:t>11</a:t>
            </a:fld>
            <a:endParaRPr lang="sv-SE"/>
          </a:p>
        </p:txBody>
      </p:sp>
    </p:spTree>
    <p:extLst>
      <p:ext uri="{BB962C8B-B14F-4D97-AF65-F5344CB8AC3E}">
        <p14:creationId xmlns:p14="http://schemas.microsoft.com/office/powerpoint/2010/main" val="298367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starta deltagarnas tankeprocess får de möjlighet att förbereda sig genom att före utbildningsdagen se en kort film och reflektera på egen hand över OSA på den egna arbetsplatsen. Detta gynnar både dialogen och lärandet vid det kommande utbildningstillfället.</a:t>
            </a:r>
          </a:p>
          <a:p>
            <a:endParaRPr lang="sv-SE" dirty="0"/>
          </a:p>
          <a:p>
            <a:r>
              <a:rPr lang="sv-SE" dirty="0"/>
              <a:t>Utbildningsdagen genomförs i grupp under en halv dag med utbildningsledare från den egna organisationen. Fokus ligger på dialog och erfarenhetsutbyte med stöd av teori. </a:t>
            </a:r>
          </a:p>
          <a:p>
            <a:endParaRPr lang="sv-SE" dirty="0"/>
          </a:p>
          <a:p>
            <a:r>
              <a:rPr lang="sv-SE" dirty="0"/>
              <a:t>Efter utbildningen får deltagarna tips om konkreta verktyg för att jobba vidare med den organisatoriska och sociala arbetsmiljön tillsammans med medarbetarna på den egna arbetsplatsen.</a:t>
            </a:r>
          </a:p>
        </p:txBody>
      </p:sp>
      <p:sp>
        <p:nvSpPr>
          <p:cNvPr id="4" name="Platshållare för bildnummer 3"/>
          <p:cNvSpPr>
            <a:spLocks noGrp="1"/>
          </p:cNvSpPr>
          <p:nvPr>
            <p:ph type="sldNum" sz="quarter" idx="5"/>
          </p:nvPr>
        </p:nvSpPr>
        <p:spPr/>
        <p:txBody>
          <a:bodyPr/>
          <a:lstStyle/>
          <a:p>
            <a:fld id="{91D863AE-36B5-4951-A9E9-27C1DE0FD674}" type="slidenum">
              <a:rPr lang="sv-SE" smtClean="0"/>
              <a:t>12</a:t>
            </a:fld>
            <a:endParaRPr lang="sv-SE"/>
          </a:p>
        </p:txBody>
      </p:sp>
    </p:spTree>
    <p:extLst>
      <p:ext uri="{BB962C8B-B14F-4D97-AF65-F5344CB8AC3E}">
        <p14:creationId xmlns:p14="http://schemas.microsoft.com/office/powerpoint/2010/main" val="200983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Utbildningen varvar teori och praktik med dialog och utgår från ett lärande som kan knytas till arbetsplatsen. Detta gås igenom:</a:t>
            </a:r>
          </a:p>
          <a:p>
            <a:pPr marL="171450" indent="-171450">
              <a:buFont typeface="Arial" panose="020B0604020202020204" pitchFamily="34" charset="0"/>
              <a:buChar char="•"/>
            </a:pPr>
            <a:r>
              <a:rPr lang="sv-SE" dirty="0"/>
              <a:t>Vad OSA är och hur det hänger ihop med det systematiska arbetsmiljöarbetet</a:t>
            </a:r>
          </a:p>
          <a:p>
            <a:pPr marL="171450" indent="-171450">
              <a:buFont typeface="Arial" panose="020B0604020202020204" pitchFamily="34" charset="0"/>
              <a:buChar char="•"/>
            </a:pPr>
            <a:r>
              <a:rPr lang="sv-SE" dirty="0"/>
              <a:t>Roller och ansvar inom OSA klargörs</a:t>
            </a:r>
          </a:p>
          <a:p>
            <a:pPr marL="171450" indent="-171450">
              <a:buFont typeface="Arial" panose="020B0604020202020204" pitchFamily="34" charset="0"/>
              <a:buChar char="•"/>
            </a:pPr>
            <a:r>
              <a:rPr lang="sv-SE" dirty="0"/>
              <a:t>Hur man förebygger och hanterar ohälsosam arbetsbelastning</a:t>
            </a:r>
          </a:p>
          <a:p>
            <a:pPr marL="171450" indent="-171450">
              <a:buFont typeface="Arial" panose="020B0604020202020204" pitchFamily="34" charset="0"/>
              <a:buChar char="•"/>
            </a:pPr>
            <a:r>
              <a:rPr lang="sv-SE" dirty="0"/>
              <a:t>Hur man förebygger och hanterar kränkande särbehandling</a:t>
            </a:r>
          </a:p>
          <a:p>
            <a:pPr marL="171450" indent="-171450">
              <a:buFont typeface="Arial" panose="020B0604020202020204" pitchFamily="34" charset="0"/>
              <a:buChar char="•"/>
            </a:pPr>
            <a:r>
              <a:rPr lang="sv-SE" dirty="0"/>
              <a:t>Hur man förlägger arbetstider</a:t>
            </a:r>
          </a:p>
        </p:txBody>
      </p:sp>
      <p:sp>
        <p:nvSpPr>
          <p:cNvPr id="4" name="Platshållare för bildnummer 3"/>
          <p:cNvSpPr>
            <a:spLocks noGrp="1"/>
          </p:cNvSpPr>
          <p:nvPr>
            <p:ph type="sldNum" sz="quarter" idx="5"/>
          </p:nvPr>
        </p:nvSpPr>
        <p:spPr/>
        <p:txBody>
          <a:bodyPr/>
          <a:lstStyle/>
          <a:p>
            <a:fld id="{91D863AE-36B5-4951-A9E9-27C1DE0FD674}" type="slidenum">
              <a:rPr lang="sv-SE" smtClean="0"/>
              <a:t>13</a:t>
            </a:fld>
            <a:endParaRPr lang="sv-SE"/>
          </a:p>
        </p:txBody>
      </p:sp>
    </p:spTree>
    <p:extLst>
      <p:ext uri="{BB962C8B-B14F-4D97-AF65-F5344CB8AC3E}">
        <p14:creationId xmlns:p14="http://schemas.microsoft.com/office/powerpoint/2010/main" val="142826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Utbildningsledare hämtas från den egna organisationen. Fördelen med det är att dialogen och frågorna hålls verksamhetsnära och relevanta för deltagarna. Utbildningsledarna kan också göra anpassningar och anknyta till organisationens policys, rutiner och erfarenheter.</a:t>
            </a:r>
          </a:p>
          <a:p>
            <a:endParaRPr lang="sv-SE" dirty="0"/>
          </a:p>
          <a:p>
            <a:r>
              <a:rPr lang="sv-SE" dirty="0"/>
              <a:t>Rekommendationen är att precis som att chefer och skyddsombud går utbildningen och får en grund för samverkan, så jobbar även utbildningsledarna i par. Det skulle t.ex. kunna vara ett team från HR-avdelningen och huvudskyddsombuden.</a:t>
            </a:r>
          </a:p>
          <a:p>
            <a:endParaRPr lang="sv-SE" dirty="0"/>
          </a:p>
          <a:p>
            <a:r>
              <a:rPr lang="sv-SE" dirty="0"/>
              <a:t>Det finns stödmaterial som underlättar för planering och genomförande.</a:t>
            </a:r>
          </a:p>
        </p:txBody>
      </p:sp>
      <p:sp>
        <p:nvSpPr>
          <p:cNvPr id="4" name="Platshållare för bildnummer 3"/>
          <p:cNvSpPr>
            <a:spLocks noGrp="1"/>
          </p:cNvSpPr>
          <p:nvPr>
            <p:ph type="sldNum" sz="quarter" idx="5"/>
          </p:nvPr>
        </p:nvSpPr>
        <p:spPr/>
        <p:txBody>
          <a:bodyPr/>
          <a:lstStyle/>
          <a:p>
            <a:fld id="{91D863AE-36B5-4951-A9E9-27C1DE0FD674}" type="slidenum">
              <a:rPr lang="sv-SE" smtClean="0"/>
              <a:t>14</a:t>
            </a:fld>
            <a:endParaRPr lang="sv-SE"/>
          </a:p>
        </p:txBody>
      </p:sp>
    </p:spTree>
    <p:extLst>
      <p:ext uri="{BB962C8B-B14F-4D97-AF65-F5344CB8AC3E}">
        <p14:creationId xmlns:p14="http://schemas.microsoft.com/office/powerpoint/2010/main" val="3721942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800" dirty="0"/>
              <a:t>Sammanfattning:</a:t>
            </a:r>
          </a:p>
          <a:p>
            <a:pPr marL="285750" lvl="0" indent="-285750">
              <a:buFont typeface="Arial" panose="020B0604020202020204" pitchFamily="34" charset="0"/>
              <a:buChar char="•"/>
            </a:pPr>
            <a:r>
              <a:rPr lang="sv-SE" sz="1800" dirty="0"/>
              <a:t>Kostnadseffektivt och flexibelt. Kostnadsfritt grundmaterial som kan anpassas för organisationen och egna styrdokument.</a:t>
            </a:r>
          </a:p>
          <a:p>
            <a:pPr marL="285750" lvl="0" indent="-285750">
              <a:buFont typeface="Arial" panose="020B0604020202020204" pitchFamily="34" charset="0"/>
              <a:buChar char="•"/>
            </a:pPr>
            <a:r>
              <a:rPr lang="sv-SE" sz="1800" dirty="0"/>
              <a:t>Effektivt att genomföra med egna utbildningsledare som kan säkra kvalitet och anpassningar.</a:t>
            </a:r>
          </a:p>
          <a:p>
            <a:pPr marL="285750" lvl="0" indent="-285750">
              <a:buFont typeface="Arial" panose="020B0604020202020204" pitchFamily="34" charset="0"/>
              <a:buChar char="•"/>
            </a:pPr>
            <a:r>
              <a:rPr lang="sv-SE" sz="1800" dirty="0"/>
              <a:t>Partsgemensamt material som är förankrat centralt hos arbetsgivar- och arbetstagarorganisationerna.</a:t>
            </a:r>
          </a:p>
          <a:p>
            <a:pPr marL="285750" lvl="0" indent="-285750">
              <a:buFont typeface="Arial" panose="020B0604020202020204" pitchFamily="34" charset="0"/>
              <a:buChar char="•"/>
            </a:pPr>
            <a:r>
              <a:rPr lang="sv-SE" sz="1800" dirty="0"/>
              <a:t>Chefer och skyddsombud tillsammans som sedan kan jobba vidare på arbetsplatsen som ett team. Understödjer praktisk verksamhetsnära samverkan</a:t>
            </a:r>
          </a:p>
        </p:txBody>
      </p:sp>
      <p:sp>
        <p:nvSpPr>
          <p:cNvPr id="4" name="Platshållare för bildnummer 3"/>
          <p:cNvSpPr>
            <a:spLocks noGrp="1"/>
          </p:cNvSpPr>
          <p:nvPr>
            <p:ph type="sldNum" sz="quarter" idx="5"/>
          </p:nvPr>
        </p:nvSpPr>
        <p:spPr/>
        <p:txBody>
          <a:bodyPr/>
          <a:lstStyle/>
          <a:p>
            <a:fld id="{91D863AE-36B5-4951-A9E9-27C1DE0FD674}" type="slidenum">
              <a:rPr lang="sv-SE" smtClean="0"/>
              <a:t>15</a:t>
            </a:fld>
            <a:endParaRPr lang="sv-SE"/>
          </a:p>
        </p:txBody>
      </p:sp>
    </p:spTree>
    <p:extLst>
      <p:ext uri="{BB962C8B-B14F-4D97-AF65-F5344CB8AC3E}">
        <p14:creationId xmlns:p14="http://schemas.microsoft.com/office/powerpoint/2010/main" val="192674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Partsorganisationerna som står bakom Suntarbetsliv.</a:t>
            </a:r>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393549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Organisatorisk och social arbetsmiljö förkortas ofta OSA. </a:t>
            </a:r>
          </a:p>
          <a:p>
            <a:r>
              <a:rPr lang="sv-SE" dirty="0"/>
              <a:t>Organisatorisk arbetsmiljö handlar om hur arbetet ordnas, styrs och kommuniceras. Och även hur beslut fattas i verksamheten.</a:t>
            </a:r>
          </a:p>
          <a:p>
            <a:r>
              <a:rPr lang="sv-SE" dirty="0"/>
              <a:t>Social arbetsmiljö handlar om hur vi samspelar och pratar med varandra.</a:t>
            </a:r>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102630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OSA regleras i Arbetsmiljöverkets föreskrifter AFS 2015:4. Det är arbetsgivarens ansvar att organisationen uppfyller föreskrifternas krav.</a:t>
            </a:r>
          </a:p>
          <a:p>
            <a:r>
              <a:rPr lang="sv-SE" dirty="0"/>
              <a:t>Samtidigt är det viktigt att </a:t>
            </a:r>
            <a:r>
              <a:rPr lang="sv-SE" u="sng" dirty="0"/>
              <a:t>inte bara betrakta detta som krav</a:t>
            </a:r>
            <a:r>
              <a:rPr lang="sv-SE" dirty="0"/>
              <a:t> från Arbetsmiljöverket. Det är också en </a:t>
            </a:r>
            <a:r>
              <a:rPr lang="sv-SE" u="sng" dirty="0"/>
              <a:t>framgångsfaktor</a:t>
            </a:r>
            <a:r>
              <a:rPr lang="sv-SE" dirty="0"/>
              <a:t> att uppfylla dem eftersom föreskrifterna i praktiken visar vägen till hur man skapar en effektiv och frisk arbetsplats som uppfyller verksamhetsmålen. </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34437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Forskningen pekar på stora vinster av att jobba aktivt och förebyggande med den organisatoriska och sociala arbetsmiljön:</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Lägre sjukfrånvaro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Både individ, organisation och samhälle vinner på förbättringar som minskar fysisk och psykisk ohälsa. Brister i OSA ökar risken för fysisk ohälsa, t.ex. hjärt- och kärlsjukdom, ryggproblem och annan värk. Det ökar också risken för psykisk ohälsa, t.ex. sömnstörningar, nedstämdhet, depression och utmattning.</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Engagemang och bättre arbetsresultat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en schysst arbetsplats tenderar medarbetarnas frivilliga engagemang och hjälpsamhet att öka. Den som trivs och mår bra fattar bättre beslut, presterar mer och gör helt enkelt ett bättre jobb. Då blir det också bättre för patienter, klienter, elever etc.</a:t>
            </a: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Bättre stämning och färre konflikter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Otydlighet, ohälsosam arbetsbelastning och kränkningar kan göra medarbetare nedstämda, lättirriterade och negativa vilket kan leda till samarbetssvårigheter.</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Attraktiv arbetsplats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som trivs på arbetet blir gärna kvar. Det blir också lättare att rekrytera ny personal till en arbetsplats med lagom arbetsbelastning, schysst arbetsklimat och hälsofrämjande arbetstider.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Källa: </a:t>
            </a:r>
          </a:p>
          <a:p>
            <a:r>
              <a:rPr lang="sv-SE" sz="1200" kern="1200" dirty="0">
                <a:solidFill>
                  <a:schemeClr val="tx1"/>
                </a:solidFill>
                <a:effectLst/>
                <a:latin typeface="+mn-lt"/>
                <a:ea typeface="+mn-ea"/>
                <a:cs typeface="+mn-cs"/>
              </a:rPr>
              <a:t>https://www.suntarbetsliv.se/forskning/organisatorisk-och-social-arbetsmiljo/11-vinster-av-att-jobba-med-osa/</a:t>
            </a:r>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51437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Arbetsgivaren ska leva upp till Arbetsmiljöverkets föreskrifter.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Alla chefer och arbetsledare som har ett delegerat arbetsmiljöansvar ska enligt föreskrifterna veta hur man kan hantera och förebygga ohälsosam arbetsbelastning och kränkande särbehandling. Och de ska också ha förutsättningar att arbeta med de här frågorna. I föreskrifternas allmänna råd pekas på vikten av att chefer och skyddsombud utbildas tillsammans.</a:t>
            </a:r>
          </a:p>
        </p:txBody>
      </p:sp>
      <p:sp>
        <p:nvSpPr>
          <p:cNvPr id="4" name="Platshållare för bildnummer 3"/>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196123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Suntarbetsliv är en förening som är till för alla i kommuner, regioner och kommunala företag. Alla stöd och verktyg är forskningsbaserade och kostnadsfria. Innehållet är kvalitetssäkrat och förankrat hos de centrala parterna.</a:t>
            </a:r>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394240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OSA-utbildningen från Suntarbetsliv ger chefer och skyddsombud en gemensam bas.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Anpassad för kommuner, regioner och kommunala företag.</a:t>
            </a:r>
          </a:p>
        </p:txBody>
      </p:sp>
      <p:sp>
        <p:nvSpPr>
          <p:cNvPr id="4" name="Platshållare för bildnummer 3"/>
          <p:cNvSpPr>
            <a:spLocks noGrp="1"/>
          </p:cNvSpPr>
          <p:nvPr>
            <p:ph type="sldNum" sz="quarter" idx="5"/>
          </p:nvPr>
        </p:nvSpPr>
        <p:spPr/>
        <p:txBody>
          <a:bodyPr/>
          <a:lstStyle/>
          <a:p>
            <a:fld id="{91D863AE-36B5-4951-A9E9-27C1DE0FD674}" type="slidenum">
              <a:rPr lang="sv-SE" smtClean="0"/>
              <a:t>9</a:t>
            </a:fld>
            <a:endParaRPr lang="sv-SE"/>
          </a:p>
        </p:txBody>
      </p:sp>
    </p:spTree>
    <p:extLst>
      <p:ext uri="{BB962C8B-B14F-4D97-AF65-F5344CB8AC3E}">
        <p14:creationId xmlns:p14="http://schemas.microsoft.com/office/powerpoint/2010/main" val="124021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Sätt på ljudet och klicka igång filmen!</a:t>
            </a:r>
          </a:p>
          <a:p>
            <a:endParaRPr lang="sv-SE" i="1" dirty="0"/>
          </a:p>
          <a:p>
            <a:r>
              <a:rPr lang="sv-SE" i="1" dirty="0"/>
              <a:t>Om filmen inte startar kan du visa den på OSA-utbildningens startsida istället:</a:t>
            </a:r>
          </a:p>
          <a:p>
            <a:r>
              <a:rPr lang="sv-SE" i="1" dirty="0"/>
              <a:t>https://osautbildningen.suntarbetsliv.se </a:t>
            </a:r>
          </a:p>
        </p:txBody>
      </p:sp>
      <p:sp>
        <p:nvSpPr>
          <p:cNvPr id="4" name="Platshållare för bildnummer 3"/>
          <p:cNvSpPr>
            <a:spLocks noGrp="1"/>
          </p:cNvSpPr>
          <p:nvPr>
            <p:ph type="sldNum" sz="quarter" idx="5"/>
          </p:nvPr>
        </p:nvSpPr>
        <p:spPr/>
        <p:txBody>
          <a:bodyPr/>
          <a:lstStyle/>
          <a:p>
            <a:fld id="{91D863AE-36B5-4951-A9E9-27C1DE0FD674}" type="slidenum">
              <a:rPr lang="sv-SE" smtClean="0"/>
              <a:t>10</a:t>
            </a:fld>
            <a:endParaRPr lang="sv-SE"/>
          </a:p>
        </p:txBody>
      </p:sp>
    </p:spTree>
    <p:extLst>
      <p:ext uri="{BB962C8B-B14F-4D97-AF65-F5344CB8AC3E}">
        <p14:creationId xmlns:p14="http://schemas.microsoft.com/office/powerpoint/2010/main" val="1095676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8868675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373866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546C75D-8625-4B4A-9B03-DB732E0BD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5480" y="1449720"/>
            <a:ext cx="9395407" cy="396000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1127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7929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87246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6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4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697102" y="5772511"/>
            <a:ext cx="10801219" cy="176769"/>
          </a:xfrm>
          <a:prstGeom prst="rect">
            <a:avLst/>
          </a:prstGeom>
        </p:spPr>
      </p:pic>
      <p:pic>
        <p:nvPicPr>
          <p:cNvPr id="5" name="Bildobjekt 4"/>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18" r:id="rId5"/>
    <p:sldLayoutId id="2147483719" r:id="rId6"/>
    <p:sldLayoutId id="2147483720" r:id="rId7"/>
    <p:sldLayoutId id="2147483833" r:id="rId8"/>
    <p:sldLayoutId id="2147483649" r:id="rId9"/>
  </p:sldLayoutIdLst>
  <p:txStyles>
    <p:title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https://www.youtube.com/embed/vP_cbCuE-uU?feature=oembed"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61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a:hlinkClick r:id="" action="ppaction://media"/>
            <a:extLst>
              <a:ext uri="{FF2B5EF4-FFF2-40B4-BE49-F238E27FC236}">
                <a16:creationId xmlns:a16="http://schemas.microsoft.com/office/drawing/2014/main" id="{59E78AF2-7B3E-4D75-8F73-F66161165FE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0"/>
            <a:ext cx="13716001" cy="6858000"/>
          </a:xfrm>
          <a:prstGeom prst="rect">
            <a:avLst/>
          </a:prstGeom>
        </p:spPr>
      </p:pic>
    </p:spTree>
    <p:extLst>
      <p:ext uri="{BB962C8B-B14F-4D97-AF65-F5344CB8AC3E}">
        <p14:creationId xmlns:p14="http://schemas.microsoft.com/office/powerpoint/2010/main" val="18156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E9203C-2505-4989-922F-9C01DBEB21F0}"/>
              </a:ext>
            </a:extLst>
          </p:cNvPr>
          <p:cNvSpPr>
            <a:spLocks noGrp="1"/>
          </p:cNvSpPr>
          <p:nvPr>
            <p:ph type="title"/>
          </p:nvPr>
        </p:nvSpPr>
        <p:spPr/>
        <p:txBody>
          <a:bodyPr/>
          <a:lstStyle/>
          <a:p>
            <a:r>
              <a:rPr lang="sv-SE" dirty="0"/>
              <a:t>OSA-utbildningen </a:t>
            </a:r>
            <a:r>
              <a:rPr lang="sv-SE" sz="2400" dirty="0"/>
              <a:t>för kommuner, regioner och kommunala företag</a:t>
            </a:r>
            <a:endParaRPr lang="sv-SE" dirty="0"/>
          </a:p>
        </p:txBody>
      </p:sp>
      <p:sp>
        <p:nvSpPr>
          <p:cNvPr id="3" name="Platshållare för innehåll 2">
            <a:extLst>
              <a:ext uri="{FF2B5EF4-FFF2-40B4-BE49-F238E27FC236}">
                <a16:creationId xmlns:a16="http://schemas.microsoft.com/office/drawing/2014/main" id="{0376E338-3ABA-49D9-9535-8724378599DC}"/>
              </a:ext>
            </a:extLst>
          </p:cNvPr>
          <p:cNvSpPr>
            <a:spLocks noGrp="1"/>
          </p:cNvSpPr>
          <p:nvPr>
            <p:ph idx="1"/>
          </p:nvPr>
        </p:nvSpPr>
        <p:spPr/>
        <p:txBody>
          <a:bodyPr/>
          <a:lstStyle/>
          <a:p>
            <a:pPr marL="0" indent="0">
              <a:buNone/>
            </a:pPr>
            <a:r>
              <a:rPr lang="sv-SE" sz="2800" b="1" dirty="0"/>
              <a:t>Syfte: 		</a:t>
            </a:r>
            <a:r>
              <a:rPr lang="sv-SE" sz="2800" dirty="0"/>
              <a:t>Öka kompetensen hos chefer och skyddsombud och 			samtidigt inspirera till att arbeta med OSA i 					vardagen.</a:t>
            </a:r>
          </a:p>
          <a:p>
            <a:endParaRPr lang="sv-SE" sz="2800" dirty="0"/>
          </a:p>
          <a:p>
            <a:pPr marL="0" indent="0">
              <a:buNone/>
            </a:pPr>
            <a:r>
              <a:rPr lang="sv-SE" sz="2800" b="1" dirty="0"/>
              <a:t>Omfattning: 	</a:t>
            </a:r>
            <a:r>
              <a:rPr lang="sv-SE" sz="2800" dirty="0"/>
              <a:t>Halvdag</a:t>
            </a:r>
          </a:p>
          <a:p>
            <a:endParaRPr lang="sv-SE" sz="2800" dirty="0"/>
          </a:p>
          <a:p>
            <a:pPr marL="0" indent="0">
              <a:buNone/>
            </a:pPr>
            <a:r>
              <a:rPr lang="sv-SE" sz="2800" b="1" dirty="0"/>
              <a:t>Deltagare: 		</a:t>
            </a:r>
            <a:r>
              <a:rPr lang="sv-SE" sz="2800" dirty="0"/>
              <a:t>Chefer och skyddsombud tillsammans</a:t>
            </a:r>
          </a:p>
        </p:txBody>
      </p:sp>
    </p:spTree>
    <p:extLst>
      <p:ext uri="{BB962C8B-B14F-4D97-AF65-F5344CB8AC3E}">
        <p14:creationId xmlns:p14="http://schemas.microsoft.com/office/powerpoint/2010/main" val="32048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03E97C4-4CBB-4995-B8B7-F72D8E7F81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201646" cy="6858000"/>
          </a:xfrm>
          <a:prstGeom prst="rect">
            <a:avLst/>
          </a:prstGeom>
        </p:spPr>
      </p:pic>
    </p:spTree>
    <p:extLst>
      <p:ext uri="{BB962C8B-B14F-4D97-AF65-F5344CB8AC3E}">
        <p14:creationId xmlns:p14="http://schemas.microsoft.com/office/powerpoint/2010/main" val="428998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31E7FCB-CB17-492E-9130-B2D6011E977D}"/>
              </a:ext>
            </a:extLst>
          </p:cNvPr>
          <p:cNvSpPr>
            <a:spLocks noGrp="1"/>
          </p:cNvSpPr>
          <p:nvPr>
            <p:ph type="title"/>
          </p:nvPr>
        </p:nvSpPr>
        <p:spPr/>
        <p:txBody>
          <a:bodyPr/>
          <a:lstStyle/>
          <a:p>
            <a:r>
              <a:rPr lang="sv-SE" dirty="0"/>
              <a:t>Innehåll</a:t>
            </a:r>
          </a:p>
        </p:txBody>
      </p:sp>
      <p:sp>
        <p:nvSpPr>
          <p:cNvPr id="6" name="Platshållare för innehåll 5">
            <a:extLst>
              <a:ext uri="{FF2B5EF4-FFF2-40B4-BE49-F238E27FC236}">
                <a16:creationId xmlns:a16="http://schemas.microsoft.com/office/drawing/2014/main" id="{6F4D7782-7834-488F-8695-3F12E3A46EA6}"/>
              </a:ext>
            </a:extLst>
          </p:cNvPr>
          <p:cNvSpPr>
            <a:spLocks noGrp="1"/>
          </p:cNvSpPr>
          <p:nvPr>
            <p:ph idx="1"/>
          </p:nvPr>
        </p:nvSpPr>
        <p:spPr>
          <a:xfrm>
            <a:off x="838200" y="1825625"/>
            <a:ext cx="6631004" cy="4351338"/>
          </a:xfrm>
        </p:spPr>
        <p:txBody>
          <a:bodyPr/>
          <a:lstStyle/>
          <a:p>
            <a:r>
              <a:rPr lang="sv-SE" sz="2800" dirty="0"/>
              <a:t>Vad OSA är och hur det hänger ihop med SAM (systematiskt arbetsmiljöarbete)</a:t>
            </a:r>
          </a:p>
          <a:p>
            <a:r>
              <a:rPr lang="sv-SE" sz="2800" dirty="0"/>
              <a:t>Roller och ansvar inom OSA</a:t>
            </a:r>
          </a:p>
          <a:p>
            <a:r>
              <a:rPr lang="sv-SE" sz="2800" dirty="0"/>
              <a:t>Arbetsbelastning</a:t>
            </a:r>
          </a:p>
          <a:p>
            <a:r>
              <a:rPr lang="sv-SE" sz="2800" dirty="0"/>
              <a:t>Kränkande särbehandling</a:t>
            </a:r>
          </a:p>
          <a:p>
            <a:r>
              <a:rPr lang="sv-SE" sz="2800" dirty="0"/>
              <a:t>Arbetstidens förläggning</a:t>
            </a:r>
          </a:p>
          <a:p>
            <a:pPr marL="0" indent="0">
              <a:buNone/>
            </a:pPr>
            <a:endParaRPr lang="sv-SE" dirty="0"/>
          </a:p>
        </p:txBody>
      </p:sp>
      <p:pic>
        <p:nvPicPr>
          <p:cNvPr id="8" name="Bildobjekt 7">
            <a:extLst>
              <a:ext uri="{FF2B5EF4-FFF2-40B4-BE49-F238E27FC236}">
                <a16:creationId xmlns:a16="http://schemas.microsoft.com/office/drawing/2014/main" id="{8806CA89-CEA9-4B73-932B-3ABDF8F33C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6120" y="620688"/>
            <a:ext cx="4762500" cy="4762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72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EE992-B66B-4093-A0AF-3DEC10132CFD}"/>
              </a:ext>
            </a:extLst>
          </p:cNvPr>
          <p:cNvSpPr>
            <a:spLocks noGrp="1"/>
          </p:cNvSpPr>
          <p:nvPr>
            <p:ph type="title"/>
          </p:nvPr>
        </p:nvSpPr>
        <p:spPr/>
        <p:txBody>
          <a:bodyPr/>
          <a:lstStyle/>
          <a:p>
            <a:r>
              <a:rPr lang="sv-SE" dirty="0"/>
              <a:t>Utbildningsledare</a:t>
            </a:r>
          </a:p>
        </p:txBody>
      </p:sp>
      <p:sp>
        <p:nvSpPr>
          <p:cNvPr id="3" name="Platshållare för innehåll 2">
            <a:extLst>
              <a:ext uri="{FF2B5EF4-FFF2-40B4-BE49-F238E27FC236}">
                <a16:creationId xmlns:a16="http://schemas.microsoft.com/office/drawing/2014/main" id="{53968C6C-6A27-4614-8B8A-E491A21BE099}"/>
              </a:ext>
            </a:extLst>
          </p:cNvPr>
          <p:cNvSpPr>
            <a:spLocks noGrp="1"/>
          </p:cNvSpPr>
          <p:nvPr>
            <p:ph idx="1"/>
          </p:nvPr>
        </p:nvSpPr>
        <p:spPr>
          <a:xfrm>
            <a:off x="838200" y="1825625"/>
            <a:ext cx="6365304" cy="3794095"/>
          </a:xfrm>
        </p:spPr>
        <p:txBody>
          <a:bodyPr>
            <a:normAutofit/>
          </a:bodyPr>
          <a:lstStyle/>
          <a:p>
            <a:r>
              <a:rPr lang="sv-SE" sz="2800" dirty="0"/>
              <a:t>Egna internt utsedda</a:t>
            </a:r>
          </a:p>
          <a:p>
            <a:r>
              <a:rPr lang="sv-SE" sz="2800" dirty="0"/>
              <a:t>I samverkan – arbetsgivar- och arbetstagarsidan. T.ex. HR och huvud-skyddsombud.</a:t>
            </a:r>
          </a:p>
          <a:p>
            <a:r>
              <a:rPr lang="sv-SE" sz="2800" dirty="0"/>
              <a:t>Stödmaterial för planering och genomförande</a:t>
            </a:r>
          </a:p>
          <a:p>
            <a:pPr marL="0" indent="0">
              <a:buNone/>
            </a:pPr>
            <a:endParaRPr lang="sv-SE" dirty="0"/>
          </a:p>
        </p:txBody>
      </p:sp>
      <p:pic>
        <p:nvPicPr>
          <p:cNvPr id="6" name="Bildobjekt 5">
            <a:extLst>
              <a:ext uri="{FF2B5EF4-FFF2-40B4-BE49-F238E27FC236}">
                <a16:creationId xmlns:a16="http://schemas.microsoft.com/office/drawing/2014/main" id="{7A29AD80-A2B4-4505-A64C-FFBFABCB45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3504" y="1466621"/>
            <a:ext cx="4149080" cy="414908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4583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EE992-B66B-4093-A0AF-3DEC10132CFD}"/>
              </a:ext>
            </a:extLst>
          </p:cNvPr>
          <p:cNvSpPr>
            <a:spLocks noGrp="1"/>
          </p:cNvSpPr>
          <p:nvPr>
            <p:ph type="title"/>
          </p:nvPr>
        </p:nvSpPr>
        <p:spPr/>
        <p:txBody>
          <a:bodyPr/>
          <a:lstStyle/>
          <a:p>
            <a:r>
              <a:rPr lang="sv-SE" dirty="0"/>
              <a:t>Fördelar</a:t>
            </a:r>
          </a:p>
        </p:txBody>
      </p:sp>
      <p:sp>
        <p:nvSpPr>
          <p:cNvPr id="3" name="Platshållare för innehåll 2">
            <a:extLst>
              <a:ext uri="{FF2B5EF4-FFF2-40B4-BE49-F238E27FC236}">
                <a16:creationId xmlns:a16="http://schemas.microsoft.com/office/drawing/2014/main" id="{53968C6C-6A27-4614-8B8A-E491A21BE099}"/>
              </a:ext>
            </a:extLst>
          </p:cNvPr>
          <p:cNvSpPr>
            <a:spLocks noGrp="1"/>
          </p:cNvSpPr>
          <p:nvPr>
            <p:ph idx="1"/>
          </p:nvPr>
        </p:nvSpPr>
        <p:spPr/>
        <p:txBody>
          <a:bodyPr>
            <a:normAutofit/>
          </a:bodyPr>
          <a:lstStyle/>
          <a:p>
            <a:r>
              <a:rPr lang="sv-SE" sz="2800" dirty="0"/>
              <a:t>Kostnadseffektivt</a:t>
            </a:r>
          </a:p>
          <a:p>
            <a:r>
              <a:rPr lang="sv-SE" sz="2800" dirty="0"/>
              <a:t>Flexibelt</a:t>
            </a:r>
          </a:p>
          <a:p>
            <a:r>
              <a:rPr lang="sv-SE" sz="2800" dirty="0"/>
              <a:t>Partsgemensamt material</a:t>
            </a:r>
          </a:p>
          <a:p>
            <a:r>
              <a:rPr lang="sv-SE" sz="2800" dirty="0"/>
              <a:t>Fokus på samverkan</a:t>
            </a:r>
          </a:p>
          <a:p>
            <a:pPr lvl="1"/>
            <a:r>
              <a:rPr lang="sv-SE" sz="2400" dirty="0"/>
              <a:t>Mellan chef och skyddsombud</a:t>
            </a:r>
          </a:p>
          <a:p>
            <a:pPr lvl="1"/>
            <a:r>
              <a:rPr lang="sv-SE" sz="2400" dirty="0"/>
              <a:t>Mellan chef och medarbetare</a:t>
            </a:r>
          </a:p>
          <a:p>
            <a:pPr marL="0" indent="0">
              <a:buNone/>
            </a:pPr>
            <a:endParaRPr lang="sv-SE" dirty="0"/>
          </a:p>
        </p:txBody>
      </p:sp>
      <p:pic>
        <p:nvPicPr>
          <p:cNvPr id="7" name="Bildobjekt 6">
            <a:extLst>
              <a:ext uri="{FF2B5EF4-FFF2-40B4-BE49-F238E27FC236}">
                <a16:creationId xmlns:a16="http://schemas.microsoft.com/office/drawing/2014/main" id="{C28A1D51-FF85-471D-989A-0458DC612D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6120" y="2818854"/>
            <a:ext cx="3927769" cy="2698378"/>
          </a:xfrm>
          <a:prstGeom prst="rect">
            <a:avLst/>
          </a:prstGeom>
        </p:spPr>
      </p:pic>
    </p:spTree>
    <p:extLst>
      <p:ext uri="{BB962C8B-B14F-4D97-AF65-F5344CB8AC3E}">
        <p14:creationId xmlns:p14="http://schemas.microsoft.com/office/powerpoint/2010/main" val="56458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02FBC0-84DF-4491-AC27-049FA6841AD8}"/>
              </a:ext>
            </a:extLst>
          </p:cNvPr>
          <p:cNvSpPr>
            <a:spLocks noGrp="1"/>
          </p:cNvSpPr>
          <p:nvPr>
            <p:ph type="title"/>
          </p:nvPr>
        </p:nvSpPr>
        <p:spPr>
          <a:xfrm>
            <a:off x="839416" y="252051"/>
            <a:ext cx="10513168" cy="720080"/>
          </a:xfrm>
        </p:spPr>
        <p:txBody>
          <a:bodyPr/>
          <a:lstStyle/>
          <a:p>
            <a:pPr algn="ctr"/>
            <a:r>
              <a:rPr lang="sv-SE" dirty="0"/>
              <a:t>OSA = organisatorisk och social arbetsmiljö</a:t>
            </a:r>
          </a:p>
        </p:txBody>
      </p:sp>
      <p:grpSp>
        <p:nvGrpSpPr>
          <p:cNvPr id="9" name="Grupp 8">
            <a:extLst>
              <a:ext uri="{FF2B5EF4-FFF2-40B4-BE49-F238E27FC236}">
                <a16:creationId xmlns:a16="http://schemas.microsoft.com/office/drawing/2014/main" id="{CFC7BD60-415A-426C-AE9D-DA67F9C14312}"/>
              </a:ext>
            </a:extLst>
          </p:cNvPr>
          <p:cNvGrpSpPr/>
          <p:nvPr/>
        </p:nvGrpSpPr>
        <p:grpSpPr>
          <a:xfrm>
            <a:off x="767408" y="1134685"/>
            <a:ext cx="5184892" cy="4588630"/>
            <a:chOff x="767408" y="1134685"/>
            <a:chExt cx="5184892" cy="4588630"/>
          </a:xfrm>
        </p:grpSpPr>
        <p:pic>
          <p:nvPicPr>
            <p:cNvPr id="5" name="Bildobjekt 4">
              <a:extLst>
                <a:ext uri="{FF2B5EF4-FFF2-40B4-BE49-F238E27FC236}">
                  <a16:creationId xmlns:a16="http://schemas.microsoft.com/office/drawing/2014/main" id="{4CE96547-431F-486C-B6B7-E34501DD3F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408" y="1134685"/>
              <a:ext cx="5184892" cy="4588630"/>
            </a:xfrm>
            <a:prstGeom prst="rect">
              <a:avLst/>
            </a:prstGeom>
          </p:spPr>
        </p:pic>
        <p:sp>
          <p:nvSpPr>
            <p:cNvPr id="6" name="Platshållare för innehåll 4">
              <a:extLst>
                <a:ext uri="{FF2B5EF4-FFF2-40B4-BE49-F238E27FC236}">
                  <a16:creationId xmlns:a16="http://schemas.microsoft.com/office/drawing/2014/main" id="{933D9514-F215-4E0E-A764-432E301B670E}"/>
                </a:ext>
              </a:extLst>
            </p:cNvPr>
            <p:cNvSpPr txBox="1">
              <a:spLocks/>
            </p:cNvSpPr>
            <p:nvPr/>
          </p:nvSpPr>
          <p:spPr>
            <a:xfrm>
              <a:off x="1961714" y="1529656"/>
              <a:ext cx="2670464" cy="3823854"/>
            </a:xfrm>
            <a:prstGeom prst="rect">
              <a:avLst/>
            </a:prstGeom>
          </p:spPr>
          <p:txBody>
            <a:bodyPr>
              <a:normAutofit/>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sv-SE" b="1" dirty="0"/>
                <a:t>Organisatorisk arbetsmiljö</a:t>
              </a:r>
            </a:p>
            <a:p>
              <a:pPr marL="0" indent="0" algn="ctr">
                <a:buFont typeface="Arial" pitchFamily="34" charset="0"/>
                <a:buNone/>
              </a:pPr>
              <a:r>
                <a:rPr lang="sv-SE" dirty="0"/>
                <a:t>Hur arbetet ordnas, styrs och kommuniceras.</a:t>
              </a:r>
            </a:p>
            <a:p>
              <a:pPr marL="0" indent="0" algn="ctr">
                <a:buFont typeface="Arial" pitchFamily="34" charset="0"/>
                <a:buNone/>
              </a:pPr>
              <a:r>
                <a:rPr lang="sv-SE" dirty="0"/>
                <a:t>Hur beslut fattas i verksamheten.</a:t>
              </a:r>
            </a:p>
          </p:txBody>
        </p:sp>
      </p:grpSp>
      <p:grpSp>
        <p:nvGrpSpPr>
          <p:cNvPr id="8" name="Grupp 7">
            <a:extLst>
              <a:ext uri="{FF2B5EF4-FFF2-40B4-BE49-F238E27FC236}">
                <a16:creationId xmlns:a16="http://schemas.microsoft.com/office/drawing/2014/main" id="{AF539AA5-7D9C-48E1-98EB-0CD6357D3CA6}"/>
              </a:ext>
            </a:extLst>
          </p:cNvPr>
          <p:cNvGrpSpPr/>
          <p:nvPr/>
        </p:nvGrpSpPr>
        <p:grpSpPr>
          <a:xfrm>
            <a:off x="6516948" y="1134685"/>
            <a:ext cx="4430323" cy="4588630"/>
            <a:chOff x="6516948" y="1134685"/>
            <a:chExt cx="4430323" cy="4588630"/>
          </a:xfrm>
        </p:grpSpPr>
        <p:pic>
          <p:nvPicPr>
            <p:cNvPr id="4" name="Bildobjekt 3">
              <a:extLst>
                <a:ext uri="{FF2B5EF4-FFF2-40B4-BE49-F238E27FC236}">
                  <a16:creationId xmlns:a16="http://schemas.microsoft.com/office/drawing/2014/main" id="{1B19ED46-CAF3-4F76-AD4C-B1BA5D7F1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6948" y="1134685"/>
              <a:ext cx="4430323" cy="4588630"/>
            </a:xfrm>
            <a:prstGeom prst="rect">
              <a:avLst/>
            </a:prstGeom>
          </p:spPr>
        </p:pic>
        <p:sp>
          <p:nvSpPr>
            <p:cNvPr id="7" name="Platshållare för innehåll 6">
              <a:extLst>
                <a:ext uri="{FF2B5EF4-FFF2-40B4-BE49-F238E27FC236}">
                  <a16:creationId xmlns:a16="http://schemas.microsoft.com/office/drawing/2014/main" id="{EDAA3AE4-BA2F-4A3A-87FC-4D45E3F9FB5A}"/>
                </a:ext>
              </a:extLst>
            </p:cNvPr>
            <p:cNvSpPr txBox="1">
              <a:spLocks/>
            </p:cNvSpPr>
            <p:nvPr/>
          </p:nvSpPr>
          <p:spPr>
            <a:xfrm>
              <a:off x="7491334" y="1529656"/>
              <a:ext cx="2570811" cy="3823854"/>
            </a:xfrm>
            <a:prstGeom prst="rect">
              <a:avLst/>
            </a:prstGeom>
          </p:spPr>
          <p:txBody>
            <a:bodyPr>
              <a:normAutofit/>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sv-SE" b="1"/>
                <a:t>Social arbetsmiljö</a:t>
              </a:r>
            </a:p>
            <a:p>
              <a:pPr marL="0" indent="0" algn="ctr">
                <a:buFont typeface="Arial" pitchFamily="34" charset="0"/>
                <a:buNone/>
              </a:pPr>
              <a:r>
                <a:rPr lang="sv-SE"/>
                <a:t>Hur vi samspelar och pratar med varandra.</a:t>
              </a:r>
              <a:endParaRPr lang="sv-SE" dirty="0"/>
            </a:p>
          </p:txBody>
        </p:sp>
      </p:grpSp>
    </p:spTree>
    <p:extLst>
      <p:ext uri="{BB962C8B-B14F-4D97-AF65-F5344CB8AC3E}">
        <p14:creationId xmlns:p14="http://schemas.microsoft.com/office/powerpoint/2010/main" val="25377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E875FF9-67E6-4A1E-B724-94833C5887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4" y="3284984"/>
            <a:ext cx="5087900" cy="2419297"/>
          </a:xfrm>
          <a:prstGeom prst="rect">
            <a:avLst/>
          </a:prstGeom>
        </p:spPr>
      </p:pic>
      <p:sp>
        <p:nvSpPr>
          <p:cNvPr id="2" name="Rubrik 1">
            <a:extLst>
              <a:ext uri="{FF2B5EF4-FFF2-40B4-BE49-F238E27FC236}">
                <a16:creationId xmlns:a16="http://schemas.microsoft.com/office/drawing/2014/main" id="{4D742EA0-B020-465D-BF88-1DD6C2F07E26}"/>
              </a:ext>
            </a:extLst>
          </p:cNvPr>
          <p:cNvSpPr>
            <a:spLocks noGrp="1"/>
          </p:cNvSpPr>
          <p:nvPr>
            <p:ph type="title"/>
          </p:nvPr>
        </p:nvSpPr>
        <p:spPr/>
        <p:txBody>
          <a:bodyPr/>
          <a:lstStyle/>
          <a:p>
            <a:r>
              <a:rPr lang="sv-SE" dirty="0"/>
              <a:t>OSA – krav och möjlighet</a:t>
            </a:r>
          </a:p>
        </p:txBody>
      </p:sp>
      <p:sp>
        <p:nvSpPr>
          <p:cNvPr id="3" name="Platshållare för innehåll 2">
            <a:extLst>
              <a:ext uri="{FF2B5EF4-FFF2-40B4-BE49-F238E27FC236}">
                <a16:creationId xmlns:a16="http://schemas.microsoft.com/office/drawing/2014/main" id="{48C720A5-7AE9-4674-ADC4-99114B490234}"/>
              </a:ext>
            </a:extLst>
          </p:cNvPr>
          <p:cNvSpPr>
            <a:spLocks noGrp="1"/>
          </p:cNvSpPr>
          <p:nvPr>
            <p:ph idx="1"/>
          </p:nvPr>
        </p:nvSpPr>
        <p:spPr>
          <a:xfrm>
            <a:off x="839416" y="1772816"/>
            <a:ext cx="8064896" cy="3744416"/>
          </a:xfrm>
        </p:spPr>
        <p:txBody>
          <a:bodyPr/>
          <a:lstStyle/>
          <a:p>
            <a:r>
              <a:rPr lang="sv-SE" sz="2800" dirty="0"/>
              <a:t>Regleras i Arbetsmiljöverkets föreskrifter AFS 2015:4</a:t>
            </a:r>
          </a:p>
          <a:p>
            <a:r>
              <a:rPr lang="sv-SE" sz="2800" dirty="0"/>
              <a:t>Arbetsgivarens ansvar</a:t>
            </a:r>
          </a:p>
          <a:p>
            <a:r>
              <a:rPr lang="sv-SE" sz="2800" dirty="0"/>
              <a:t>Att följa föreskrifterna skapar förutsättningar för en effektiv och frisk arbetsplats som uppfyller verksamhetsmålen.</a:t>
            </a:r>
          </a:p>
        </p:txBody>
      </p:sp>
    </p:spTree>
    <p:extLst>
      <p:ext uri="{BB962C8B-B14F-4D97-AF65-F5344CB8AC3E}">
        <p14:creationId xmlns:p14="http://schemas.microsoft.com/office/powerpoint/2010/main" val="308587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8204117-BCB8-432C-BE5E-FB0063AAB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8248" y="1804183"/>
            <a:ext cx="2095920" cy="3380515"/>
          </a:xfrm>
          <a:prstGeom prst="rect">
            <a:avLst/>
          </a:prstGeom>
        </p:spPr>
      </p:pic>
      <p:sp>
        <p:nvSpPr>
          <p:cNvPr id="2" name="Rubrik 1">
            <a:extLst>
              <a:ext uri="{FF2B5EF4-FFF2-40B4-BE49-F238E27FC236}">
                <a16:creationId xmlns:a16="http://schemas.microsoft.com/office/drawing/2014/main" id="{7BE86F50-5A77-433D-8D9F-F2308E7F8956}"/>
              </a:ext>
            </a:extLst>
          </p:cNvPr>
          <p:cNvSpPr>
            <a:spLocks noGrp="1"/>
          </p:cNvSpPr>
          <p:nvPr>
            <p:ph type="title"/>
          </p:nvPr>
        </p:nvSpPr>
        <p:spPr/>
        <p:txBody>
          <a:bodyPr/>
          <a:lstStyle/>
          <a:p>
            <a:r>
              <a:rPr lang="sv-SE" dirty="0"/>
              <a:t>Vinster av att jobba aktivt med OSA</a:t>
            </a:r>
          </a:p>
        </p:txBody>
      </p:sp>
      <p:sp>
        <p:nvSpPr>
          <p:cNvPr id="3" name="Platshållare för innehåll 2">
            <a:extLst>
              <a:ext uri="{FF2B5EF4-FFF2-40B4-BE49-F238E27FC236}">
                <a16:creationId xmlns:a16="http://schemas.microsoft.com/office/drawing/2014/main" id="{30F718D8-7B96-439F-9102-C86B8783C8C0}"/>
              </a:ext>
            </a:extLst>
          </p:cNvPr>
          <p:cNvSpPr>
            <a:spLocks noGrp="1"/>
          </p:cNvSpPr>
          <p:nvPr>
            <p:ph idx="1"/>
          </p:nvPr>
        </p:nvSpPr>
        <p:spPr/>
        <p:txBody>
          <a:bodyPr/>
          <a:lstStyle/>
          <a:p>
            <a:r>
              <a:rPr lang="sv-SE" sz="2800" dirty="0"/>
              <a:t>Engagemang och bättre arbetsresultat</a:t>
            </a:r>
          </a:p>
          <a:p>
            <a:r>
              <a:rPr lang="sv-SE" sz="2800" dirty="0"/>
              <a:t>Bättre stämning och färre konflikter</a:t>
            </a:r>
          </a:p>
          <a:p>
            <a:r>
              <a:rPr lang="sv-SE" sz="2800" dirty="0"/>
              <a:t>Attraktiv arbetsplats</a:t>
            </a:r>
          </a:p>
          <a:p>
            <a:r>
              <a:rPr lang="sv-SE" sz="2800" dirty="0"/>
              <a:t>Lägre sjukfrånvaro</a:t>
            </a:r>
          </a:p>
          <a:p>
            <a:endParaRPr lang="sv-SE" dirty="0"/>
          </a:p>
          <a:p>
            <a:pPr marL="0" indent="0">
              <a:buNone/>
            </a:pPr>
            <a:endParaRPr lang="sv-SE" dirty="0"/>
          </a:p>
          <a:p>
            <a:pPr marL="0" indent="0">
              <a:buNone/>
            </a:pPr>
            <a:endParaRPr lang="sv-SE" dirty="0"/>
          </a:p>
          <a:p>
            <a:pPr marL="0" indent="0">
              <a:buNone/>
            </a:pPr>
            <a:r>
              <a:rPr lang="sv-SE" sz="1600" kern="1200" dirty="0"/>
              <a:t>Källa: </a:t>
            </a:r>
          </a:p>
          <a:p>
            <a:pPr marL="0" indent="0">
              <a:buNone/>
            </a:pPr>
            <a:r>
              <a:rPr lang="sv-SE" sz="1600" kern="1200" dirty="0"/>
              <a:t>https://www.suntarbetsliv.se/forskning/organisatorisk-och-social-arbetsmiljo/11-vinster-av-att-jobba-med-osa/</a:t>
            </a:r>
          </a:p>
          <a:p>
            <a:pPr marL="0" indent="0">
              <a:buNone/>
            </a:pPr>
            <a:endParaRPr lang="sv-SE" dirty="0"/>
          </a:p>
        </p:txBody>
      </p:sp>
    </p:spTree>
    <p:extLst>
      <p:ext uri="{BB962C8B-B14F-4D97-AF65-F5344CB8AC3E}">
        <p14:creationId xmlns:p14="http://schemas.microsoft.com/office/powerpoint/2010/main" val="24499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1BCB5D-B261-4622-AAA8-1CA951B86F0C}"/>
              </a:ext>
            </a:extLst>
          </p:cNvPr>
          <p:cNvSpPr>
            <a:spLocks noGrp="1"/>
          </p:cNvSpPr>
          <p:nvPr>
            <p:ph type="title"/>
          </p:nvPr>
        </p:nvSpPr>
        <p:spPr/>
        <p:txBody>
          <a:bodyPr/>
          <a:lstStyle/>
          <a:p>
            <a:r>
              <a:rPr lang="sv-SE" dirty="0"/>
              <a:t>Ur AFS 2015:4</a:t>
            </a:r>
          </a:p>
        </p:txBody>
      </p:sp>
      <p:sp>
        <p:nvSpPr>
          <p:cNvPr id="3" name="Platshållare för innehåll 2">
            <a:extLst>
              <a:ext uri="{FF2B5EF4-FFF2-40B4-BE49-F238E27FC236}">
                <a16:creationId xmlns:a16="http://schemas.microsoft.com/office/drawing/2014/main" id="{49A2C15C-AFCF-479C-9CA4-58AAB20036EB}"/>
              </a:ext>
            </a:extLst>
          </p:cNvPr>
          <p:cNvSpPr>
            <a:spLocks noGrp="1"/>
          </p:cNvSpPr>
          <p:nvPr>
            <p:ph idx="1"/>
          </p:nvPr>
        </p:nvSpPr>
        <p:spPr>
          <a:xfrm>
            <a:off x="839416" y="1772816"/>
            <a:ext cx="7272808" cy="3744416"/>
          </a:xfrm>
        </p:spPr>
        <p:txBody>
          <a:bodyPr/>
          <a:lstStyle/>
          <a:p>
            <a:pPr marL="0" indent="0">
              <a:buNone/>
            </a:pPr>
            <a:r>
              <a:rPr lang="sv-SE" sz="2000" b="1" dirty="0">
                <a:latin typeface="+mj-lt"/>
              </a:rPr>
              <a:t>6 </a:t>
            </a:r>
            <a:r>
              <a:rPr lang="sv-SE" sz="2000" b="1" dirty="0">
                <a:latin typeface="Arial" panose="020B0604020202020204" pitchFamily="34" charset="0"/>
                <a:cs typeface="Arial" panose="020B0604020202020204" pitchFamily="34" charset="0"/>
              </a:rPr>
              <a:t>§</a:t>
            </a:r>
            <a:r>
              <a:rPr lang="sv-SE" sz="2000" dirty="0">
                <a:latin typeface="+mj-lt"/>
              </a:rPr>
              <a:t> Arbetsgivaren ska se till att chefer och arbetsledare har nedanstående kunskaper:</a:t>
            </a:r>
          </a:p>
          <a:p>
            <a:pPr marL="514350" indent="-514350">
              <a:buAutoNum type="arabicPeriod"/>
            </a:pPr>
            <a:r>
              <a:rPr lang="sv-SE" sz="2000" dirty="0">
                <a:latin typeface="+mj-lt"/>
              </a:rPr>
              <a:t>Hur man förebygger och hanterar ohälsosam arbetsbelastning</a:t>
            </a:r>
          </a:p>
          <a:p>
            <a:pPr marL="514350" indent="-514350">
              <a:buAutoNum type="arabicPeriod"/>
            </a:pPr>
            <a:r>
              <a:rPr lang="sv-SE" sz="2000" dirty="0">
                <a:latin typeface="+mj-lt"/>
              </a:rPr>
              <a:t>Hur man förebygger och hanterar kränkande särbehandling</a:t>
            </a:r>
          </a:p>
          <a:p>
            <a:pPr marL="0" indent="0">
              <a:buNone/>
            </a:pPr>
            <a:r>
              <a:rPr lang="sv-SE" sz="2000" dirty="0">
                <a:latin typeface="+mj-lt"/>
              </a:rPr>
              <a:t>Arbetsgivaren ska se till att det finns förutsättningar att omsätta dessa kunskaper i praktiken.</a:t>
            </a:r>
          </a:p>
          <a:p>
            <a:pPr marL="0" indent="0">
              <a:buNone/>
            </a:pPr>
            <a:endParaRPr lang="sv-SE" sz="2000" dirty="0">
              <a:latin typeface="+mj-lt"/>
            </a:endParaRPr>
          </a:p>
          <a:p>
            <a:pPr marL="0" indent="0">
              <a:buNone/>
            </a:pPr>
            <a:r>
              <a:rPr lang="sv-SE" sz="2000" dirty="0">
                <a:latin typeface="+mj-lt"/>
              </a:rPr>
              <a:t>Allmänna råd: </a:t>
            </a:r>
            <a:br>
              <a:rPr lang="sv-SE" sz="2000" dirty="0">
                <a:latin typeface="+mj-lt"/>
              </a:rPr>
            </a:br>
            <a:r>
              <a:rPr lang="sv-SE" sz="2000" dirty="0">
                <a:latin typeface="+mj-lt"/>
              </a:rPr>
              <a:t>Ett sätt för arbetsgivaren att tillföra kunskaper är att ge utbildning, gärna för chefer, arbetsledare och skyddsombud tillsammans. Det underlättar för chefer och arbetsledare när även skyddsombuden har motsvarande kunskaper […]</a:t>
            </a:r>
          </a:p>
        </p:txBody>
      </p:sp>
      <p:pic>
        <p:nvPicPr>
          <p:cNvPr id="4" name="Bildobjekt 3">
            <a:extLst>
              <a:ext uri="{FF2B5EF4-FFF2-40B4-BE49-F238E27FC236}">
                <a16:creationId xmlns:a16="http://schemas.microsoft.com/office/drawing/2014/main" id="{D8294BA2-76AD-4E58-96F4-4ED690BEF9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2224" y="1938563"/>
            <a:ext cx="3240682" cy="324068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675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573E6F-6A10-4DCD-B8D1-2C777794823A}"/>
              </a:ext>
            </a:extLst>
          </p:cNvPr>
          <p:cNvSpPr>
            <a:spLocks noGrp="1"/>
          </p:cNvSpPr>
          <p:nvPr>
            <p:ph type="title"/>
          </p:nvPr>
        </p:nvSpPr>
        <p:spPr/>
        <p:txBody>
          <a:bodyPr/>
          <a:lstStyle/>
          <a:p>
            <a:r>
              <a:rPr lang="sv-SE" dirty="0"/>
              <a:t>Vanliga frågor hos chefer</a:t>
            </a:r>
          </a:p>
        </p:txBody>
      </p:sp>
      <p:sp>
        <p:nvSpPr>
          <p:cNvPr id="3" name="Platshållare för innehåll 2">
            <a:extLst>
              <a:ext uri="{FF2B5EF4-FFF2-40B4-BE49-F238E27FC236}">
                <a16:creationId xmlns:a16="http://schemas.microsoft.com/office/drawing/2014/main" id="{7273BCD3-E3FD-4B3F-8E93-3FBA69502672}"/>
              </a:ext>
            </a:extLst>
          </p:cNvPr>
          <p:cNvSpPr>
            <a:spLocks noGrp="1"/>
          </p:cNvSpPr>
          <p:nvPr>
            <p:ph idx="1"/>
          </p:nvPr>
        </p:nvSpPr>
        <p:spPr>
          <a:xfrm>
            <a:off x="2711624" y="1772816"/>
            <a:ext cx="8640960" cy="3744416"/>
          </a:xfrm>
        </p:spPr>
        <p:txBody>
          <a:bodyPr/>
          <a:lstStyle/>
          <a:p>
            <a:pPr marL="171450" lvl="0" indent="-171450"/>
            <a:r>
              <a:rPr lang="sv-SE" sz="2800" dirty="0"/>
              <a:t>Hur ser </a:t>
            </a:r>
            <a:r>
              <a:rPr lang="sv-SE" sz="2800" u="sng" dirty="0"/>
              <a:t>mitt</a:t>
            </a:r>
            <a:r>
              <a:rPr lang="sv-SE" sz="2800" dirty="0"/>
              <a:t> ansvar ut i att verksamheten lever upp till OSA-föreskrifterna?</a:t>
            </a:r>
          </a:p>
          <a:p>
            <a:pPr marL="171450" lvl="0" indent="-171450"/>
            <a:r>
              <a:rPr lang="sv-SE" sz="2800" dirty="0"/>
              <a:t>Vad ska jag göra och när vet jag att jag gjort tillräckligt?</a:t>
            </a:r>
          </a:p>
          <a:p>
            <a:pPr marL="171450" lvl="0" indent="-171450"/>
            <a:r>
              <a:rPr lang="sv-SE" sz="2800" dirty="0"/>
              <a:t>Hur kan jag utvärdera och följa upp det vi gör inom OSA?</a:t>
            </a:r>
          </a:p>
          <a:p>
            <a:pPr marL="171450" lvl="0" indent="-171450"/>
            <a:r>
              <a:rPr lang="sv-SE" sz="2800" dirty="0"/>
              <a:t>Hur samverkar jag med medarbetare och skyddsombud i OSA-frågorna?</a:t>
            </a:r>
          </a:p>
          <a:p>
            <a:pPr marL="171450" lvl="0" indent="-171450"/>
            <a:r>
              <a:rPr lang="sv-SE" sz="2800" dirty="0"/>
              <a:t>Var och hur ska jag börja?</a:t>
            </a:r>
          </a:p>
        </p:txBody>
      </p:sp>
      <p:pic>
        <p:nvPicPr>
          <p:cNvPr id="4" name="Bildobjekt 3">
            <a:extLst>
              <a:ext uri="{FF2B5EF4-FFF2-40B4-BE49-F238E27FC236}">
                <a16:creationId xmlns:a16="http://schemas.microsoft.com/office/drawing/2014/main" id="{70322DEA-4745-4428-ABC3-76EA0838A3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3074" y="1825625"/>
            <a:ext cx="1799572" cy="3625678"/>
          </a:xfrm>
          <a:prstGeom prst="rect">
            <a:avLst/>
          </a:prstGeom>
        </p:spPr>
      </p:pic>
    </p:spTree>
    <p:extLst>
      <p:ext uri="{BB962C8B-B14F-4D97-AF65-F5344CB8AC3E}">
        <p14:creationId xmlns:p14="http://schemas.microsoft.com/office/powerpoint/2010/main" val="283231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7C29BF-398B-445C-A8C6-C9BB6A88CDA6}"/>
              </a:ext>
            </a:extLst>
          </p:cNvPr>
          <p:cNvSpPr>
            <a:spLocks noGrp="1"/>
          </p:cNvSpPr>
          <p:nvPr>
            <p:ph type="title" idx="4294967295"/>
          </p:nvPr>
        </p:nvSpPr>
        <p:spPr>
          <a:xfrm>
            <a:off x="1055440" y="760413"/>
            <a:ext cx="9456985" cy="720725"/>
          </a:xfrm>
        </p:spPr>
        <p:txBody>
          <a:bodyPr/>
          <a:lstStyle/>
          <a:p>
            <a:r>
              <a:rPr lang="sv-SE" dirty="0"/>
              <a:t>Suntarbetsliv</a:t>
            </a:r>
          </a:p>
        </p:txBody>
      </p:sp>
      <p:sp>
        <p:nvSpPr>
          <p:cNvPr id="3" name="Platshållare för innehåll 2">
            <a:extLst>
              <a:ext uri="{FF2B5EF4-FFF2-40B4-BE49-F238E27FC236}">
                <a16:creationId xmlns:a16="http://schemas.microsoft.com/office/drawing/2014/main" id="{5648533D-C150-4161-AEA3-20FCA0748809}"/>
              </a:ext>
            </a:extLst>
          </p:cNvPr>
          <p:cNvSpPr>
            <a:spLocks noGrp="1"/>
          </p:cNvSpPr>
          <p:nvPr>
            <p:ph idx="4294967295"/>
          </p:nvPr>
        </p:nvSpPr>
        <p:spPr>
          <a:xfrm>
            <a:off x="1055440" y="1773238"/>
            <a:ext cx="9456985" cy="3743325"/>
          </a:xfrm>
        </p:spPr>
        <p:txBody>
          <a:bodyPr/>
          <a:lstStyle/>
          <a:p>
            <a:r>
              <a:rPr lang="sv-SE" sz="2800" dirty="0"/>
              <a:t>Förening som drivs gemensamt av de fackliga organisationerna och arbetsgivarorganisationerna SKR och Sobona</a:t>
            </a:r>
          </a:p>
          <a:p>
            <a:r>
              <a:rPr lang="sv-SE" sz="2800" dirty="0"/>
              <a:t>Uppgift: Bidra till friska arbetsplatser inom kommuner, regioner och kommunala företa</a:t>
            </a:r>
          </a:p>
          <a:p>
            <a:pPr lvl="1"/>
            <a:r>
              <a:rPr lang="sv-SE" sz="2400" dirty="0"/>
              <a:t>Forskningsbaserat</a:t>
            </a:r>
          </a:p>
          <a:p>
            <a:pPr lvl="1"/>
            <a:r>
              <a:rPr lang="sv-SE" sz="2400" dirty="0"/>
              <a:t>Partsgemensamt</a:t>
            </a:r>
          </a:p>
          <a:p>
            <a:pPr lvl="1"/>
            <a:r>
              <a:rPr lang="sv-SE" sz="2400" dirty="0"/>
              <a:t>Kostnadsfritt</a:t>
            </a:r>
          </a:p>
          <a:p>
            <a:r>
              <a:rPr lang="sv-SE" sz="2800" dirty="0"/>
              <a:t>www.suntarbetsliv.se</a:t>
            </a:r>
          </a:p>
        </p:txBody>
      </p:sp>
      <p:pic>
        <p:nvPicPr>
          <p:cNvPr id="4" name="Bildobjekt 3">
            <a:extLst>
              <a:ext uri="{FF2B5EF4-FFF2-40B4-BE49-F238E27FC236}">
                <a16:creationId xmlns:a16="http://schemas.microsoft.com/office/drawing/2014/main" id="{028B1FE3-0CF1-4728-94F1-E370274892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8864" y="4359103"/>
            <a:ext cx="6697726" cy="1817860"/>
          </a:xfrm>
          <a:prstGeom prst="rect">
            <a:avLst/>
          </a:prstGeom>
        </p:spPr>
      </p:pic>
    </p:spTree>
    <p:extLst>
      <p:ext uri="{BB962C8B-B14F-4D97-AF65-F5344CB8AC3E}">
        <p14:creationId xmlns:p14="http://schemas.microsoft.com/office/powerpoint/2010/main" val="11385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07F120-005F-4934-9B0B-FAC853246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2438"/>
          </a:xfrm>
          <a:prstGeom prst="rect">
            <a:avLst/>
          </a:prstGeom>
        </p:spPr>
      </p:pic>
    </p:spTree>
    <p:extLst>
      <p:ext uri="{BB962C8B-B14F-4D97-AF65-F5344CB8AC3E}">
        <p14:creationId xmlns:p14="http://schemas.microsoft.com/office/powerpoint/2010/main" val="2214121527"/>
      </p:ext>
    </p:extLst>
  </p:cSld>
  <p:clrMapOvr>
    <a:masterClrMapping/>
  </p:clrMapOvr>
</p:sld>
</file>

<file path=ppt/theme/theme1.xml><?xml version="1.0" encoding="utf-8"?>
<a:theme xmlns:a="http://schemas.openxmlformats.org/drawingml/2006/main" name="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1AA2CC1-2B3B-4481-BA34-17B80AA62D75}" vid="{85667DAC-DC7F-428D-BCA7-6C0310A49D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2" ma:contentTypeDescription="Skapa ett nytt dokument." ma:contentTypeScope="" ma:versionID="ae41b0ac7b2adb173a10fe38d910a943">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ed8b84656928c906e3b39a0099f308ca"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3D243-4868-4F54-942B-9883B40392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29A673-DD70-42A7-B4CC-CF837DDF64D1}">
  <ds:schemaRefs>
    <ds:schemaRef ds:uri="http://schemas.microsoft.com/sharepoint/v3/contenttype/forms"/>
  </ds:schemaRefs>
</ds:datastoreItem>
</file>

<file path=customXml/itemProps3.xml><?xml version="1.0" encoding="utf-8"?>
<ds:datastoreItem xmlns:ds="http://schemas.openxmlformats.org/officeDocument/2006/customXml" ds:itemID="{FC06DED8-6C85-4C11-914A-5792C7D6D4E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SA_presentation_widescreen_v3</Template>
  <TotalTime>138</TotalTime>
  <Words>1217</Words>
  <Application>Microsoft Office PowerPoint</Application>
  <PresentationFormat>Bredbild</PresentationFormat>
  <Paragraphs>133</Paragraphs>
  <Slides>16</Slides>
  <Notes>14</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Suntarbetsliv</vt:lpstr>
      <vt:lpstr>PowerPoint-presentation</vt:lpstr>
      <vt:lpstr>PowerPoint-presentation</vt:lpstr>
      <vt:lpstr>OSA = organisatorisk och social arbetsmiljö</vt:lpstr>
      <vt:lpstr>OSA – krav och möjlighet</vt:lpstr>
      <vt:lpstr>Vinster av att jobba aktivt med OSA</vt:lpstr>
      <vt:lpstr>Ur AFS 2015:4</vt:lpstr>
      <vt:lpstr>Vanliga frågor hos chefer</vt:lpstr>
      <vt:lpstr>Suntarbetsliv</vt:lpstr>
      <vt:lpstr>PowerPoint-presentation</vt:lpstr>
      <vt:lpstr>PowerPoint-presentation</vt:lpstr>
      <vt:lpstr>OSA-utbildningen för kommuner, regioner och kommunala företag</vt:lpstr>
      <vt:lpstr>PowerPoint-presentation</vt:lpstr>
      <vt:lpstr>Innehåll</vt:lpstr>
      <vt:lpstr>Utbildningsledare</vt:lpstr>
      <vt:lpstr>Fördelar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Petra Salino</dc:creator>
  <cp:lastModifiedBy>Linnea Bjuhr</cp:lastModifiedBy>
  <cp:revision>35</cp:revision>
  <dcterms:created xsi:type="dcterms:W3CDTF">2019-01-29T13:03:02Z</dcterms:created>
  <dcterms:modified xsi:type="dcterms:W3CDTF">2021-01-28T10:13:15Z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ies>
</file>